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36"/>
  </p:notesMasterIdLst>
  <p:sldIdLst>
    <p:sldId id="256" r:id="rId2"/>
    <p:sldId id="310" r:id="rId3"/>
    <p:sldId id="264" r:id="rId4"/>
    <p:sldId id="263" r:id="rId5"/>
    <p:sldId id="278" r:id="rId6"/>
    <p:sldId id="279" r:id="rId7"/>
    <p:sldId id="281" r:id="rId8"/>
    <p:sldId id="258" r:id="rId9"/>
    <p:sldId id="260" r:id="rId10"/>
    <p:sldId id="266" r:id="rId11"/>
    <p:sldId id="267" r:id="rId12"/>
    <p:sldId id="268" r:id="rId13"/>
    <p:sldId id="272" r:id="rId14"/>
    <p:sldId id="274" r:id="rId15"/>
    <p:sldId id="277" r:id="rId16"/>
    <p:sldId id="271" r:id="rId17"/>
    <p:sldId id="273" r:id="rId18"/>
    <p:sldId id="269" r:id="rId19"/>
    <p:sldId id="301" r:id="rId20"/>
    <p:sldId id="290" r:id="rId21"/>
    <p:sldId id="291" r:id="rId22"/>
    <p:sldId id="293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265" r:id="rId31"/>
    <p:sldId id="262" r:id="rId32"/>
    <p:sldId id="283" r:id="rId33"/>
    <p:sldId id="309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375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Pipeline (~4 Days)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65" y="1492577"/>
            <a:ext cx="8915400" cy="3777622"/>
          </a:xfrm>
        </p:spPr>
        <p:txBody>
          <a:bodyPr/>
          <a:lstStyle/>
          <a:p>
            <a:r>
              <a:rPr lang="is-IS" dirty="0" smtClean="0"/>
              <a:t>Focus</a:t>
            </a:r>
          </a:p>
          <a:p>
            <a:pPr lvl="1"/>
            <a:r>
              <a:rPr lang="is-IS" dirty="0" smtClean="0"/>
              <a:t>Precision and Recall</a:t>
            </a:r>
          </a:p>
          <a:p>
            <a:pPr lvl="2"/>
            <a:r>
              <a:rPr lang="is-IS" dirty="0" smtClean="0"/>
              <a:t>Precision: How confident are we when the model predicts a dog, that the object is a dog, and not something else?</a:t>
            </a:r>
          </a:p>
          <a:p>
            <a:pPr lvl="2"/>
            <a:r>
              <a:rPr lang="is-IS" dirty="0" smtClean="0"/>
              <a:t>Recall: How many of the instances within a class are actually found?</a:t>
            </a:r>
          </a:p>
          <a:p>
            <a:pPr lvl="1"/>
            <a:r>
              <a:rPr lang="is-IS" dirty="0" smtClean="0"/>
              <a:t>Combinations</a:t>
            </a:r>
          </a:p>
          <a:p>
            <a:pPr lvl="2"/>
            <a:r>
              <a:rPr lang="is-IS" dirty="0" smtClean="0"/>
              <a:t>Model, Image Transform, Class</a:t>
            </a:r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54" y="642963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5032" y="1586843"/>
            <a:ext cx="5244462" cy="50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Over all (</a:t>
            </a:r>
            <a:r>
              <a:rPr lang="en-US" dirty="0" err="1" smtClean="0"/>
              <a:t>Model,Transform,Class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r>
              <a:rPr lang="en-US" dirty="0" smtClean="0"/>
              <a:t>Papers use “Mean Average Precision”</a:t>
            </a:r>
          </a:p>
          <a:p>
            <a:r>
              <a:rPr lang="en-US" dirty="0" smtClean="0"/>
              <a:t>Paper Results Issues</a:t>
            </a:r>
          </a:p>
          <a:p>
            <a:pPr lvl="1"/>
            <a:r>
              <a:rPr lang="en-US" b="1" dirty="0" smtClean="0"/>
              <a:t>Precision only</a:t>
            </a:r>
          </a:p>
          <a:p>
            <a:pPr lvl="1"/>
            <a:r>
              <a:rPr lang="en-US" dirty="0" smtClean="0"/>
              <a:t>Unweighted Mean Average Precision</a:t>
            </a:r>
          </a:p>
          <a:p>
            <a:pPr lvl="1"/>
            <a:r>
              <a:rPr lang="en-US" dirty="0" smtClean="0"/>
              <a:t>Class by class precision</a:t>
            </a:r>
          </a:p>
          <a:p>
            <a:pPr lvl="1"/>
            <a:r>
              <a:rPr lang="en-US" b="1" dirty="0" smtClean="0"/>
              <a:t>Number washing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4418" y="392779"/>
            <a:ext cx="5497582" cy="26819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6331" y="2510669"/>
            <a:ext cx="1070745" cy="5169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727424" y="2443112"/>
            <a:ext cx="1905787" cy="6378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41" y="-9322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598641" y="611360"/>
            <a:ext cx="6423569" cy="143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en-US" b="1" dirty="0" smtClean="0"/>
              <a:t>MAP: </a:t>
            </a:r>
            <a:r>
              <a:rPr lang="en-US" dirty="0"/>
              <a:t>Compute average precision (AP) separately for each class, then average over </a:t>
            </a:r>
            <a:r>
              <a:rPr lang="en-US" dirty="0" smtClean="0"/>
              <a:t>classes</a:t>
            </a:r>
          </a:p>
          <a:p>
            <a:r>
              <a:rPr lang="en-US" b="1" dirty="0" smtClean="0"/>
              <a:t>Key </a:t>
            </a:r>
            <a:r>
              <a:rPr lang="en-US" b="1" dirty="0"/>
              <a:t>Idea: </a:t>
            </a:r>
            <a:r>
              <a:rPr lang="en-US" dirty="0"/>
              <a:t>Might be fine for comparing models given they are all evaluated on the same data set, but in terms of RAW, REAL WORLD performance, they should not be used.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194" y="0"/>
            <a:ext cx="4081806" cy="19912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228073" y="1625116"/>
            <a:ext cx="808076" cy="30958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80774" y="1604478"/>
            <a:ext cx="1491449" cy="3302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827" y="4088164"/>
            <a:ext cx="6460276" cy="12951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042" y="2590851"/>
            <a:ext cx="6167167" cy="136721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64" y="2367667"/>
            <a:ext cx="4232636" cy="198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53" y="4525946"/>
            <a:ext cx="4254147" cy="2223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827" y="5513401"/>
            <a:ext cx="6291599" cy="1167051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10228082" y="6447934"/>
            <a:ext cx="999991" cy="1696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46137" y="2143660"/>
            <a:ext cx="932153" cy="58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46136" y="2143660"/>
            <a:ext cx="934826" cy="2382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80962" y="2143660"/>
            <a:ext cx="712193" cy="194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80962" y="2143660"/>
            <a:ext cx="714865" cy="44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4643" y="180488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Number Washing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100292" y="3706306"/>
            <a:ext cx="4466397" cy="198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62881" y="3707874"/>
            <a:ext cx="533846" cy="147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06252"/>
            <a:ext cx="8915400" cy="4204970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What are we trying to solve?</a:t>
            </a:r>
          </a:p>
          <a:p>
            <a:r>
              <a:rPr lang="en-US" dirty="0" smtClean="0"/>
              <a:t>Why should you care?</a:t>
            </a:r>
          </a:p>
          <a:p>
            <a:r>
              <a:rPr lang="en-US" dirty="0" smtClean="0"/>
              <a:t>State of the art?</a:t>
            </a:r>
          </a:p>
          <a:p>
            <a:r>
              <a:rPr lang="en-US" dirty="0" smtClean="0"/>
              <a:t>Our Approach</a:t>
            </a:r>
          </a:p>
          <a:p>
            <a:r>
              <a:rPr lang="en-US" dirty="0" smtClean="0"/>
              <a:t>Specifics</a:t>
            </a:r>
          </a:p>
          <a:p>
            <a:pPr lvl="1"/>
            <a:r>
              <a:rPr lang="en-US" dirty="0" smtClean="0"/>
              <a:t>Models, transforms, systems, overall pipeline.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64" y="256464"/>
            <a:ext cx="8911687" cy="1280890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model,transform,class</a:t>
            </a:r>
            <a:r>
              <a:rPr lang="en-US" sz="2000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76119" y="1076020"/>
            <a:ext cx="9493712" cy="5432430"/>
            <a:chOff x="2008464" y="1104300"/>
            <a:chExt cx="9493712" cy="54324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8464" y="1104300"/>
              <a:ext cx="9493712" cy="54324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044858" y="1725105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02812" y="1979629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89038" y="1073195"/>
            <a:ext cx="9330873" cy="5409094"/>
            <a:chOff x="2173739" y="1346573"/>
            <a:chExt cx="9330873" cy="54090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3739" y="1346573"/>
              <a:ext cx="9330873" cy="54090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122228" y="1991177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80182" y="2245701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017" y="1093510"/>
            <a:ext cx="9483630" cy="552882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22976" y="1748200"/>
            <a:ext cx="8669023" cy="254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15220" y="2002724"/>
            <a:ext cx="9176780" cy="26395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3858" y="1875462"/>
            <a:ext cx="2167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</a:t>
            </a:r>
            <a:r>
              <a:rPr lang="en-US" b="1"/>
              <a:t>affects </a:t>
            </a:r>
            <a:r>
              <a:rPr lang="en-US" b="1" smtClean="0"/>
              <a:t>precision?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6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class,transform</a:t>
            </a:r>
            <a:r>
              <a:rPr lang="en-US" sz="2000" dirty="0" smtClean="0"/>
              <a:t>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865" y="879969"/>
            <a:ext cx="9191135" cy="5956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25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1153" y="895546"/>
            <a:ext cx="9200847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en-US" dirty="0" smtClean="0"/>
              <a:t>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521" y="2073897"/>
            <a:ext cx="5105924" cy="3308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647" y="2088037"/>
            <a:ext cx="5105924" cy="3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</a:t>
            </a:r>
            <a:r>
              <a:rPr lang="en-US" b="1" dirty="0" smtClean="0"/>
              <a:t>precision, </a:t>
            </a:r>
            <a:r>
              <a:rPr lang="en-US" b="1" dirty="0"/>
              <a:t>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954" y="1066409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recall, 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063" y="1085263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Average precision difference given each transform category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563" y="2025781"/>
            <a:ext cx="2582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kind of variation affects each </a:t>
            </a:r>
            <a:r>
              <a:rPr lang="en-US" b="1" smtClean="0"/>
              <a:t>model the most on average?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954" y="1313785"/>
            <a:ext cx="7312271" cy="48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162197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981816"/>
            <a:ext cx="9693113" cy="5352997"/>
          </a:xfrm>
        </p:spPr>
        <p:txBody>
          <a:bodyPr>
            <a:norm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did </a:t>
            </a:r>
            <a:r>
              <a:rPr lang="en-US" sz="2000" dirty="0" smtClean="0"/>
              <a:t>we learn </a:t>
            </a:r>
            <a:r>
              <a:rPr lang="en-US" sz="2000" dirty="0"/>
              <a:t>from doing this project? </a:t>
            </a: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Issues</a:t>
            </a:r>
            <a:endParaRPr lang="en-US" sz="1800" dirty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networks are </a:t>
            </a:r>
            <a:r>
              <a:rPr lang="en-US" sz="1600" b="1" dirty="0" smtClean="0"/>
              <a:t>super </a:t>
            </a:r>
            <a:r>
              <a:rPr lang="en-US" sz="1600" dirty="0" smtClean="0"/>
              <a:t>brittle and need more work to make them robust.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Any image variation impacts performance.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Significant sensitivity to training image set.</a:t>
            </a:r>
          </a:p>
          <a:p>
            <a:pPr marL="1657350" lvl="3" indent="-342900">
              <a:buFont typeface="+mj-lt"/>
              <a:buAutoNum type="arabicPeriod"/>
            </a:pPr>
            <a:endParaRPr lang="en-US" sz="1400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evaluation metrics are </a:t>
            </a:r>
            <a:r>
              <a:rPr lang="en-US" sz="1600" b="1" dirty="0" smtClean="0"/>
              <a:t>average </a:t>
            </a:r>
            <a:r>
              <a:rPr lang="en-US" sz="1600" dirty="0" smtClean="0"/>
              <a:t>metrics.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Weighted average is disingenuous for performance across multiple classes.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US" sz="1400" dirty="0" smtClean="0"/>
              <a:t>There should be a diminishing marginal benefit performance metric.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Precision only (which most papers report) covers up low recall.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Recall </a:t>
            </a:r>
            <a:r>
              <a:rPr lang="en-US" sz="1400" dirty="0" err="1" smtClean="0"/>
              <a:t>IoU</a:t>
            </a:r>
            <a:r>
              <a:rPr lang="en-US" sz="1400" dirty="0" smtClean="0"/>
              <a:t>, only shows recall profile, not coupled recall  and precision.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The way in which multi-class P/R averages are generated is not well specified.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67929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746146"/>
            <a:ext cx="10560380" cy="5352997"/>
          </a:xfrm>
        </p:spPr>
        <p:txBody>
          <a:bodyPr>
            <a:noAutofit/>
          </a:bodyPr>
          <a:lstStyle/>
          <a:p>
            <a:r>
              <a:rPr lang="en-US" sz="1600" dirty="0"/>
              <a:t>W</a:t>
            </a:r>
            <a:r>
              <a:rPr lang="en-US" sz="1600" dirty="0" smtClean="0"/>
              <a:t>hat </a:t>
            </a:r>
            <a:r>
              <a:rPr lang="en-US" sz="1600" dirty="0"/>
              <a:t>did </a:t>
            </a:r>
            <a:r>
              <a:rPr lang="en-US" sz="1600" dirty="0" smtClean="0"/>
              <a:t>we learn </a:t>
            </a:r>
            <a:r>
              <a:rPr lang="en-US" sz="1600" dirty="0"/>
              <a:t>from doing this project? 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sz="1400" dirty="0" smtClean="0"/>
              <a:t>Real World Guide</a:t>
            </a:r>
            <a:endParaRPr lang="en-US" sz="1400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Blur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Well defined boundary objects (cars, trains, bus, bench,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is bad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Less well defined boundary objects, or moving objects with more variety (people, dogs, birds,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tends to be good.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Image size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Applications with large objects are better. In fact, if dealing with small objects, artificially scale image size to increase network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Add contrast to your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Networks are very sensitive to the magnitude of relative intensity differences in images. Amplify these differences for improved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Locality based jitter and noise is really bad.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Severely decreases performance. (Brownian motion type deal)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Center objects in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More centered objects are detected more often and more precisely than objects near edges.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Region textures matter in an object.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err="1" smtClean="0"/>
              <a:t>Superpixel</a:t>
            </a:r>
            <a:r>
              <a:rPr lang="en-US" dirty="0" smtClean="0"/>
              <a:t> transforms show degraded performance for larger contiguous regions with same color and no textures.</a:t>
            </a:r>
          </a:p>
          <a:p>
            <a:pPr marL="1200150" lvl="2" indent="-342900">
              <a:buFont typeface="+mj-lt"/>
              <a:buAutoNum type="arabicPeriod" startAt="7"/>
            </a:pPr>
            <a:r>
              <a:rPr lang="en-US" dirty="0"/>
              <a:t>Hues and alternate color spaces</a:t>
            </a:r>
          </a:p>
          <a:p>
            <a:pPr marL="1657350" lvl="3" indent="-342900">
              <a:buFont typeface="+mj-lt"/>
              <a:buAutoNum type="arabicPeriod" startAt="7"/>
            </a:pPr>
            <a:r>
              <a:rPr lang="en-US" dirty="0"/>
              <a:t>Adjusting hue values up increased performance on average. (Color contrasting affects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909" y="624110"/>
            <a:ext cx="9496703" cy="7474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(Recap) What problems 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sensitive</a:t>
            </a:r>
            <a:r>
              <a:rPr lang="en-US" dirty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kind of </a:t>
            </a:r>
            <a:r>
              <a:rPr lang="en-US" b="1" dirty="0"/>
              <a:t>process and metrics </a:t>
            </a:r>
            <a:r>
              <a:rPr lang="en-US" dirty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Can our analysis be used to provide a </a:t>
            </a:r>
            <a:r>
              <a:rPr lang="en-US" b="1" dirty="0"/>
              <a:t>insight</a:t>
            </a:r>
            <a:r>
              <a:rPr lang="en-US" dirty="0"/>
              <a:t> into which networks to use in different contexts?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17" y="605257"/>
            <a:ext cx="8911687" cy="808764"/>
          </a:xfrm>
        </p:spPr>
        <p:txBody>
          <a:bodyPr/>
          <a:lstStyle/>
          <a:p>
            <a:r>
              <a:rPr lang="en-US" dirty="0" smtClean="0"/>
              <a:t>Project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117" y="1678756"/>
            <a:ext cx="5235036" cy="48917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Next </a:t>
            </a:r>
            <a:r>
              <a:rPr lang="en-US" dirty="0"/>
              <a:t>Steps for This Project?</a:t>
            </a:r>
          </a:p>
          <a:p>
            <a:pPr lvl="1"/>
            <a:r>
              <a:rPr lang="en-US" dirty="0"/>
              <a:t>Sensitivity Analysis Toolkit.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Sensitivity Metrics.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 for This Area?</a:t>
            </a:r>
          </a:p>
          <a:p>
            <a:pPr lvl="1"/>
            <a:r>
              <a:rPr lang="en-US" dirty="0"/>
              <a:t>Amount of re-training needed to reduce errors?</a:t>
            </a:r>
          </a:p>
          <a:p>
            <a:pPr lvl="1"/>
            <a:r>
              <a:rPr lang="en-US" dirty="0"/>
              <a:t>Architectural changes/constraints needed to reduce errors?</a:t>
            </a:r>
          </a:p>
          <a:p>
            <a:pPr lvl="1"/>
            <a:r>
              <a:rPr lang="en-US" dirty="0"/>
              <a:t>How much reducing network size for memory/speed affects errors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4 days to run on our hardware (parallelize by 8)</a:t>
            </a:r>
          </a:p>
          <a:p>
            <a:pPr lvl="1"/>
            <a:r>
              <a:rPr lang="en-US" dirty="0"/>
              <a:t>4*8=</a:t>
            </a:r>
            <a:r>
              <a:rPr lang="en-US" b="1" dirty="0"/>
              <a:t>32 days </a:t>
            </a:r>
            <a:r>
              <a:rPr lang="en-US" dirty="0"/>
              <a:t>to run on single GPU single core system</a:t>
            </a:r>
          </a:p>
          <a:p>
            <a:pPr lvl="1"/>
            <a:endParaRPr lang="en-US" dirty="0"/>
          </a:p>
        </p:txBody>
      </p:sp>
      <p:pic>
        <p:nvPicPr>
          <p:cNvPr id="4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84709" y="2319487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63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problems 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b="1" dirty="0" smtClean="0"/>
              <a:t>sensitive</a:t>
            </a:r>
            <a:r>
              <a:rPr lang="en-US" dirty="0" smtClean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What kind of </a:t>
            </a:r>
            <a:r>
              <a:rPr lang="en-US" b="1" dirty="0" smtClean="0"/>
              <a:t>process and metrics </a:t>
            </a:r>
            <a:r>
              <a:rPr lang="en-US" dirty="0" smtClean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Can our analysis be used to provide a </a:t>
            </a:r>
            <a:r>
              <a:rPr lang="en-US" b="1" dirty="0" smtClean="0"/>
              <a:t>insight</a:t>
            </a:r>
            <a:r>
              <a:rPr lang="en-US" dirty="0" smtClean="0"/>
              <a:t> into which networks to use in different contexts?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14953</TotalTime>
  <Words>1316</Words>
  <Application>Microsoft Macintosh PowerPoint</Application>
  <PresentationFormat>Widescreen</PresentationFormat>
  <Paragraphs>224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Century Gothic</vt:lpstr>
      <vt:lpstr>Mangal</vt:lpstr>
      <vt:lpstr>Wingdings 3</vt:lpstr>
      <vt:lpstr>Arial</vt:lpstr>
      <vt:lpstr>Wisp</vt:lpstr>
      <vt:lpstr>Deep Object Detection Methods: Benchmarking and Sensitivity Analysis</vt:lpstr>
      <vt:lpstr>Outline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problems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 (~4 Days)</vt:lpstr>
      <vt:lpstr>Results</vt:lpstr>
      <vt:lpstr>Results</vt:lpstr>
      <vt:lpstr>Results</vt:lpstr>
      <vt:lpstr>Results: Precision per (model,transform,class)</vt:lpstr>
      <vt:lpstr>Results: Recall per (model,transform,class)</vt:lpstr>
      <vt:lpstr>Results: Precision difference per (model,transform,class)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(model) avg over transform and class</vt:lpstr>
      <vt:lpstr>Results: Recall per (model) avg over transform and class</vt:lpstr>
      <vt:lpstr>Results: Average precision difference given each transform category</vt:lpstr>
      <vt:lpstr>The Short Summary</vt:lpstr>
      <vt:lpstr>The Long Summary</vt:lpstr>
      <vt:lpstr>The Long Summary Continued</vt:lpstr>
      <vt:lpstr>(Recap) What problems are we trying to solve?</vt:lpstr>
      <vt:lpstr>Project 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257</cp:revision>
  <dcterms:created xsi:type="dcterms:W3CDTF">2018-04-23T11:51:15Z</dcterms:created>
  <dcterms:modified xsi:type="dcterms:W3CDTF">2018-05-06T16:57:09Z</dcterms:modified>
</cp:coreProperties>
</file>